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8"/>
  </p:notesMasterIdLst>
  <p:sldIdLst>
    <p:sldId id="256" r:id="rId2"/>
    <p:sldId id="284" r:id="rId3"/>
    <p:sldId id="283" r:id="rId4"/>
    <p:sldId id="286" r:id="rId5"/>
    <p:sldId id="285" r:id="rId6"/>
    <p:sldId id="262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A2B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128" autoAdjust="0"/>
  </p:normalViewPr>
  <p:slideViewPr>
    <p:cSldViewPr snapToGrid="0">
      <p:cViewPr varScale="1">
        <p:scale>
          <a:sx n="69" d="100"/>
          <a:sy n="69" d="100"/>
        </p:scale>
        <p:origin x="1186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3FE8AB-3522-4A87-A091-414C13D1FD8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D5300-AB41-45C2-9C99-2AE0495FE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5300-AB41-45C2-9C99-2AE0495FE7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D5300-AB41-45C2-9C99-2AE0495FE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D5300-AB41-45C2-9C99-2AE0495FE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B7453D-6E29-48A4-BA2A-DE625532A213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7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729CC-A7DE-4420-94A4-C4557BEC01F1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8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AC05A5C1-9BB1-44FB-A95A-CAFB87F0506F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6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58" y="260951"/>
            <a:ext cx="11024527" cy="722898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58" y="1091358"/>
            <a:ext cx="11024525" cy="449670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09" y="6356348"/>
            <a:ext cx="5429491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814947"/>
            <a:ext cx="12192000" cy="42953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73638" y="5458691"/>
            <a:ext cx="4918364" cy="651598"/>
          </a:xfrm>
          <a:solidFill>
            <a:schemeClr val="bg1">
              <a:alpha val="67000"/>
            </a:schemeClr>
          </a:solidFill>
        </p:spPr>
        <p:txBody>
          <a:bodyPr lIns="182880" rIns="182880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96E20-BF63-4BC7-BFE4-EB849476D32E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0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90AD-1524-4402-A995-F7F57A7152D3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6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A8869C-401E-46C4-849C-698521314961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EA0B9A-CF97-4079-BC75-FFCDB6D9519A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785F-08E1-4451-9C0D-263406B22E16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5829D-2A82-4D95-8B73-B6FAAE181F85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F6D93-98BC-45ED-A864-AC972032BD52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B86E04A6-B45C-4CFB-82CB-150CC2D6417D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9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2FD087F3-472F-4B59-BFAA-3166DBCE8D86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3007360" cy="762000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4360" y="6019800"/>
            <a:ext cx="9057640" cy="762000"/>
          </a:xfrm>
          <a:prstGeom prst="rect">
            <a:avLst/>
          </a:prstGeom>
          <a:solidFill>
            <a:srgbClr val="22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W:\New File Org\Admin\Photos and Logos\Logos\WCCTAC_Logos\WCCTAC_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55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98" y="1268316"/>
            <a:ext cx="12192000" cy="157163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3698" y="1098120"/>
            <a:ext cx="12192000" cy="48656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1800"/>
              </a:spcAft>
              <a:defRPr/>
            </a:pP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sz="4700" dirty="0">
                <a:solidFill>
                  <a:schemeClr val="tx1"/>
                </a:solidFill>
              </a:rPr>
            </a:br>
            <a:r>
              <a:rPr lang="en-US" sz="4700" dirty="0">
                <a:solidFill>
                  <a:schemeClr val="tx1"/>
                </a:solidFill>
              </a:rPr>
              <a:t>  </a:t>
            </a:r>
            <a:br>
              <a:rPr lang="en-US" sz="38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n-US" sz="38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n-US" sz="3800" dirty="0">
                <a:solidFill>
                  <a:schemeClr val="tx1"/>
                </a:solidFill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100" b="1" kern="4000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64297" y="6147672"/>
            <a:ext cx="7305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October 22, 2021 – WCCTAC Board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FC9945-EC50-4325-A335-B688AA327632}"/>
              </a:ext>
            </a:extLst>
          </p:cNvPr>
          <p:cNvSpPr txBox="1">
            <a:spLocks/>
          </p:cNvSpPr>
          <p:nvPr/>
        </p:nvSpPr>
        <p:spPr bwMode="auto">
          <a:xfrm>
            <a:off x="664098" y="1595675"/>
            <a:ext cx="10871200" cy="20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defTabSz="914400"/>
            <a:r>
              <a:rPr lang="en-US" b="1" dirty="0">
                <a:solidFill>
                  <a:schemeClr val="bg1"/>
                </a:solidFill>
              </a:rPr>
              <a:t>BACKGOUND:  City of Richmond Measure J Funded Paratransit Program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F648B-C958-4535-B9AA-7F6C71EE6834}"/>
              </a:ext>
            </a:extLst>
          </p:cNvPr>
          <p:cNvSpPr txBox="1"/>
          <p:nvPr/>
        </p:nvSpPr>
        <p:spPr>
          <a:xfrm>
            <a:off x="1294499" y="4594391"/>
            <a:ext cx="922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Joanna Pallock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</a:rPr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6454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6F2D-95F9-4B71-BCAC-0E2E21FD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79D23-0273-4956-ABF5-062FB1F5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439AA-F708-4247-AEDD-A20C0D472D99}"/>
              </a:ext>
            </a:extLst>
          </p:cNvPr>
          <p:cNvSpPr txBox="1"/>
          <p:nvPr/>
        </p:nvSpPr>
        <p:spPr>
          <a:xfrm>
            <a:off x="1001751" y="1564243"/>
            <a:ext cx="1049329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Large Service Area – Richmond,  North Richmond,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East Richmond Heights,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Hasford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Heights, Rollingwood, El Sobrante, and Kensington. </a:t>
            </a:r>
          </a:p>
          <a:p>
            <a:endParaRPr lang="en-US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2.5 drivers and two ramp equipped vans</a:t>
            </a:r>
          </a:p>
          <a:p>
            <a:endParaRPr lang="en-US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Pushing out the LYFT subsidy program – outreach to train residents on smartphones in entire service area</a:t>
            </a:r>
          </a:p>
          <a:p>
            <a:endParaRPr lang="en-US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COVID-19: ongoing challenges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0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FB36-9D69-4E33-8D88-EC2A076A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R-Transit and LYFT Subsidies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FDFB0-EE98-4921-9221-2CF2FC6587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Lyft cuts carbon offsets, promises to transition to electric vehicles by  2030 - CNN">
            <a:extLst>
              <a:ext uri="{FF2B5EF4-FFF2-40B4-BE49-F238E27FC236}">
                <a16:creationId xmlns:a16="http://schemas.microsoft.com/office/drawing/2014/main" id="{11CE500A-D541-47A7-9567-407504C1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47" y="3299679"/>
            <a:ext cx="4943375" cy="27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03931-06D1-437A-A814-313E9AA48EB9}"/>
              </a:ext>
            </a:extLst>
          </p:cNvPr>
          <p:cNvSpPr txBox="1"/>
          <p:nvPr/>
        </p:nvSpPr>
        <p:spPr>
          <a:xfrm>
            <a:off x="812800" y="1595021"/>
            <a:ext cx="55322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Enroll in R-Transit program </a:t>
            </a:r>
          </a:p>
          <a:p>
            <a:endParaRPr lang="en-US" sz="2800" dirty="0"/>
          </a:p>
          <a:p>
            <a:r>
              <a:rPr lang="en-US" sz="2800" dirty="0"/>
              <a:t>Get LYFT code</a:t>
            </a:r>
          </a:p>
          <a:p>
            <a:endParaRPr lang="en-US" sz="2800" dirty="0"/>
          </a:p>
          <a:p>
            <a:r>
              <a:rPr lang="en-US" sz="2800" dirty="0"/>
              <a:t>Use up to 40 trips a month</a:t>
            </a:r>
          </a:p>
          <a:p>
            <a:endParaRPr lang="en-US" sz="2800" dirty="0"/>
          </a:p>
          <a:p>
            <a:r>
              <a:rPr lang="en-US" sz="2800" dirty="0"/>
              <a:t>1,463 trips in past year plus</a:t>
            </a:r>
          </a:p>
          <a:p>
            <a:endParaRPr lang="en-US" sz="2800" dirty="0"/>
          </a:p>
          <a:p>
            <a:r>
              <a:rPr lang="en-US" sz="2800" dirty="0"/>
              <a:t>40 unique riders</a:t>
            </a:r>
          </a:p>
          <a:p>
            <a:endParaRPr lang="en-US" sz="2800" dirty="0"/>
          </a:p>
          <a:p>
            <a:r>
              <a:rPr lang="en-US" sz="2800" dirty="0"/>
              <a:t>Need more outreach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481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A38A-0BC8-459B-A5F2-440F4427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City’s Measure J Unspent Funds – A Good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F7D6-4746-4FD5-858E-6E0CA925B0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is unspent?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FF0000"/>
                </a:solidFill>
              </a:rPr>
              <a:t>$500,000+/-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it be used for?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Serving senior and disabled residents of Richmond, North Richmond, El Sobrante, </a:t>
            </a:r>
            <a:r>
              <a:rPr lang="en-US" sz="2400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East Richmond Heights,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Hasford</a:t>
            </a:r>
            <a:r>
              <a:rPr lang="en-US" sz="2400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Heights, Rollingwood, El Sobrante, and Kensington.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46B9A-093F-4406-9A4C-E1262AFEDB9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994400" y="1516064"/>
            <a:ext cx="5647068" cy="57099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IDEAS</a:t>
            </a:r>
          </a:p>
          <a:p>
            <a:pPr marL="46038" indent="0">
              <a:buNone/>
            </a:pPr>
            <a:r>
              <a:rPr lang="en-US" sz="2400" i="1" dirty="0"/>
              <a:t>Based on input from staff and Richmond Commission on Aging</a:t>
            </a:r>
          </a:p>
          <a:p>
            <a:pPr marL="46038" indent="0">
              <a:buNone/>
            </a:pPr>
            <a:endParaRPr lang="en-US" dirty="0"/>
          </a:p>
          <a:p>
            <a:pPr marL="503238" indent="-457200"/>
            <a:r>
              <a:rPr lang="en-US" dirty="0"/>
              <a:t>Reduce the $3 fare</a:t>
            </a:r>
          </a:p>
          <a:p>
            <a:pPr marL="503238" indent="-457200"/>
            <a:endParaRPr lang="en-US" dirty="0"/>
          </a:p>
          <a:p>
            <a:pPr marL="503238" indent="-457200"/>
            <a:r>
              <a:rPr lang="en-US" dirty="0"/>
              <a:t>Increase geo codes/areas subsidized LYFT can go</a:t>
            </a:r>
          </a:p>
          <a:p>
            <a:pPr marL="503238" indent="-457200"/>
            <a:endParaRPr lang="en-US" dirty="0"/>
          </a:p>
          <a:p>
            <a:pPr marL="503238" indent="-457200"/>
            <a:r>
              <a:rPr lang="en-US" dirty="0"/>
              <a:t>Hire trainer and professional outreach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62F25-BB0D-415C-82C1-A07A8C106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0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F76B-FDB8-407D-B9F5-B91EEC91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Getting Input 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AF66F-8BBF-4489-9FFC-D35D259D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DD066-82A7-4517-957A-748FDB8D9814}"/>
              </a:ext>
            </a:extLst>
          </p:cNvPr>
          <p:cNvSpPr txBox="1"/>
          <p:nvPr/>
        </p:nvSpPr>
        <p:spPr>
          <a:xfrm>
            <a:off x="936702" y="1873767"/>
            <a:ext cx="10871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Meeting with WCCTAC staff and City staff – Summer 2021</a:t>
            </a:r>
          </a:p>
          <a:p>
            <a:endParaRPr lang="en-US" sz="3200" dirty="0"/>
          </a:p>
          <a:p>
            <a:r>
              <a:rPr lang="en-US" sz="3200" dirty="0"/>
              <a:t>Meeting with Richmond Commission on Aging – September/October</a:t>
            </a:r>
          </a:p>
          <a:p>
            <a:endParaRPr lang="en-US" sz="3200" dirty="0"/>
          </a:p>
          <a:p>
            <a:r>
              <a:rPr lang="en-US" sz="3200" dirty="0"/>
              <a:t>Board Feedback - Today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Woman in wheelchair cheering two hands">
            <a:extLst>
              <a:ext uri="{FF2B5EF4-FFF2-40B4-BE49-F238E27FC236}">
                <a16:creationId xmlns:a16="http://schemas.microsoft.com/office/drawing/2014/main" id="{2B75C82A-D8EB-4CEE-BFBF-28B8AB5C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93" y="2676292"/>
            <a:ext cx="1717022" cy="36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6063" y="1573143"/>
            <a:ext cx="3776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248" y="3429000"/>
            <a:ext cx="9222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Joanna Pallock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Project Manager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(510) 210-5934</a:t>
            </a:r>
          </a:p>
          <a:p>
            <a:pPr algn="ctr"/>
            <a:r>
              <a:rPr lang="en-US" sz="2800">
                <a:solidFill>
                  <a:schemeClr val="tx2"/>
                </a:solidFill>
              </a:rPr>
              <a:t>jpallock@wcctac.org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solidFill>
            <a:srgbClr val="A2B543"/>
          </a:solidFill>
        </p:spPr>
        <p:txBody>
          <a:bodyPr>
            <a:normAutofit fontScale="85000" lnSpcReduction="2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2" descr="W:\New File Org\Admin\Photos and Logos\Logos\WCCTAC_Logos\WCCTAC_Logo2.png">
            <a:extLst>
              <a:ext uri="{FF2B5EF4-FFF2-40B4-BE49-F238E27FC236}">
                <a16:creationId xmlns:a16="http://schemas.microsoft.com/office/drawing/2014/main" id="{07C2EA43-6133-44F0-9DF1-B31E8017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04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n" id="{7D971300-880B-4D34-8F1C-0F4BB6BB6EA2}" vid="{D7A122B8-E985-4000-9143-1E30FCEA7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21005</TotalTime>
  <Words>289</Words>
  <Application>Microsoft Office PowerPoint</Application>
  <PresentationFormat>Widescreen</PresentationFormat>
  <Paragraphs>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Tw Cen MT</vt:lpstr>
      <vt:lpstr>Wingdings</vt:lpstr>
      <vt:lpstr>Wingdings 2</vt:lpstr>
      <vt:lpstr>Median</vt:lpstr>
      <vt:lpstr>                                                           </vt:lpstr>
      <vt:lpstr>Challenges and Goals</vt:lpstr>
      <vt:lpstr>Current Status of R-Transit and LYFT Subsidies</vt:lpstr>
      <vt:lpstr>City’s Measure J Unspent Funds – A Good Problem</vt:lpstr>
      <vt:lpstr>Getting Input 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Coire Reilly</dc:creator>
  <cp:lastModifiedBy>Joanna Pallock</cp:lastModifiedBy>
  <cp:revision>113</cp:revision>
  <cp:lastPrinted>2018-12-13T22:29:34Z</cp:lastPrinted>
  <dcterms:created xsi:type="dcterms:W3CDTF">2018-03-09T21:21:58Z</dcterms:created>
  <dcterms:modified xsi:type="dcterms:W3CDTF">2021-10-14T23:03:49Z</dcterms:modified>
</cp:coreProperties>
</file>